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49"/>
  </p:notesMasterIdLst>
  <p:sldIdLst>
    <p:sldId id="662" r:id="rId2"/>
    <p:sldId id="584" r:id="rId3"/>
    <p:sldId id="791" r:id="rId4"/>
    <p:sldId id="792" r:id="rId5"/>
    <p:sldId id="793" r:id="rId6"/>
    <p:sldId id="794" r:id="rId7"/>
    <p:sldId id="795" r:id="rId8"/>
    <p:sldId id="796" r:id="rId9"/>
    <p:sldId id="797" r:id="rId10"/>
    <p:sldId id="798" r:id="rId11"/>
    <p:sldId id="799" r:id="rId12"/>
    <p:sldId id="800" r:id="rId13"/>
    <p:sldId id="801" r:id="rId14"/>
    <p:sldId id="802" r:id="rId15"/>
    <p:sldId id="803" r:id="rId16"/>
    <p:sldId id="804" r:id="rId17"/>
    <p:sldId id="805" r:id="rId18"/>
    <p:sldId id="806" r:id="rId19"/>
    <p:sldId id="812" r:id="rId20"/>
    <p:sldId id="834" r:id="rId21"/>
    <p:sldId id="813" r:id="rId22"/>
    <p:sldId id="837" r:id="rId23"/>
    <p:sldId id="818" r:id="rId24"/>
    <p:sldId id="814" r:id="rId25"/>
    <p:sldId id="815" r:id="rId26"/>
    <p:sldId id="817" r:id="rId27"/>
    <p:sldId id="831" r:id="rId28"/>
    <p:sldId id="808" r:id="rId29"/>
    <p:sldId id="835" r:id="rId30"/>
    <p:sldId id="809" r:id="rId31"/>
    <p:sldId id="810" r:id="rId32"/>
    <p:sldId id="811" r:id="rId33"/>
    <p:sldId id="816" r:id="rId34"/>
    <p:sldId id="819" r:id="rId35"/>
    <p:sldId id="820" r:id="rId36"/>
    <p:sldId id="821" r:id="rId37"/>
    <p:sldId id="822" r:id="rId38"/>
    <p:sldId id="823" r:id="rId39"/>
    <p:sldId id="824" r:id="rId40"/>
    <p:sldId id="825" r:id="rId41"/>
    <p:sldId id="827" r:id="rId42"/>
    <p:sldId id="836" r:id="rId43"/>
    <p:sldId id="830" r:id="rId44"/>
    <p:sldId id="828" r:id="rId45"/>
    <p:sldId id="829" r:id="rId46"/>
    <p:sldId id="832" r:id="rId47"/>
    <p:sldId id="833" r:id="rId4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94">
          <p15:clr>
            <a:srgbClr val="A4A3A4"/>
          </p15:clr>
        </p15:guide>
        <p15:guide id="2" pos="351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1E1C"/>
    <a:srgbClr val="EF1F1D"/>
    <a:srgbClr val="1D0B66"/>
    <a:srgbClr val="ED181E"/>
    <a:srgbClr val="619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1"/>
    <p:restoredTop sz="90942" autoAdjust="0"/>
  </p:normalViewPr>
  <p:slideViewPr>
    <p:cSldViewPr>
      <p:cViewPr varScale="1">
        <p:scale>
          <a:sx n="133" d="100"/>
          <a:sy n="133" d="100"/>
        </p:scale>
        <p:origin x="2776" y="200"/>
      </p:cViewPr>
      <p:guideLst>
        <p:guide orient="horz" pos="3294"/>
        <p:guide pos="351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9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66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66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E4AA2E1-A085-4041-9455-EAED26D5DF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71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519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4174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916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4263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0574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A5E3B6-6E25-8746-A1EF-0C61A376E0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43650" y="0"/>
            <a:ext cx="21145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1912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4BA3A9-4E0B-FD49-BE1E-B8179035C6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470F46-84F3-4841-A00A-8EAA56A984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1B18E3-807F-A74B-B9B0-A9E08F5863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2A4FA1-8607-774C-AA86-B851504868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DEFB5A-64A6-F140-A391-B0801BFA2F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C0F981-277B-684F-AAEB-A34E77847A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276C80-C17C-B849-A7BB-D707942CF5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9B9732-B1FD-164D-AD68-D75168F368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60BCE-8921-4E48-960B-3B67C08157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gradFill rotWithShape="0">
          <a:gsLst>
            <a:gs pos="0">
              <a:schemeClr val="bg2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86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87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88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fld id="{2CFD5FCD-E7F1-EF43-8B4F-0EEE40AC40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 err="1"/>
              <a:t>Biochem</a:t>
            </a:r>
            <a:r>
              <a:rPr lang="en-US" sz="3200" b="1" dirty="0"/>
              <a:t> 3BP3</a:t>
            </a: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Internet of Things &amp; Big Data</a:t>
            </a:r>
            <a:endParaRPr lang="en-US" sz="3200" dirty="0"/>
          </a:p>
        </p:txBody>
      </p:sp>
      <p:sp>
        <p:nvSpPr>
          <p:cNvPr id="3" name="Text Box 14"/>
          <p:cNvSpPr txBox="1">
            <a:spLocks noChangeArrowheads="1"/>
          </p:cNvSpPr>
          <p:nvPr/>
        </p:nvSpPr>
        <p:spPr bwMode="auto">
          <a:xfrm>
            <a:off x="467544" y="3068960"/>
            <a:ext cx="770485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 dirty="0"/>
              <a:t>"The ratio of facts per decision is exponentially growing" </a:t>
            </a:r>
          </a:p>
          <a:p>
            <a:r>
              <a:rPr lang="en-US" sz="1800" dirty="0"/>
              <a:t>	- Dr. Anna Goldenberg, University of Toronto</a:t>
            </a:r>
          </a:p>
        </p:txBody>
      </p:sp>
    </p:spTree>
    <p:extLst>
      <p:ext uri="{BB962C8B-B14F-4D97-AF65-F5344CB8AC3E}">
        <p14:creationId xmlns:p14="http://schemas.microsoft.com/office/powerpoint/2010/main" val="2094515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DNA Sequencing – Resistance Genes Can No Longer Hide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8" y="4149080"/>
            <a:ext cx="511256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Illumina</a:t>
            </a:r>
            <a:r>
              <a:rPr lang="en-US" sz="1600" dirty="0"/>
              <a:t> DNA sequencer</a:t>
            </a:r>
          </a:p>
        </p:txBody>
      </p:sp>
      <p:pic>
        <p:nvPicPr>
          <p:cNvPr id="5" name="Picture 4" descr="miseq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85" y="1534759"/>
            <a:ext cx="3823941" cy="2551286"/>
          </a:xfrm>
          <a:prstGeom prst="rect">
            <a:avLst/>
          </a:prstGeom>
        </p:spPr>
      </p:pic>
      <p:pic>
        <p:nvPicPr>
          <p:cNvPr id="7" name="Picture 6" descr="maxresdefaul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3140967"/>
            <a:ext cx="3968444" cy="22322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60032" y="5373216"/>
            <a:ext cx="511256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Nanopore</a:t>
            </a:r>
            <a:r>
              <a:rPr lang="en-US" sz="1600" dirty="0"/>
              <a:t> DNA sequencer</a:t>
            </a:r>
          </a:p>
        </p:txBody>
      </p:sp>
    </p:spTree>
    <p:extLst>
      <p:ext uri="{BB962C8B-B14F-4D97-AF65-F5344CB8AC3E}">
        <p14:creationId xmlns:p14="http://schemas.microsoft.com/office/powerpoint/2010/main" val="3518616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DNA Sequencing – Resistance Genes Can No Longer Hide</a:t>
            </a:r>
          </a:p>
        </p:txBody>
      </p:sp>
      <p:pic>
        <p:nvPicPr>
          <p:cNvPr id="10" name="Picture 9" descr="RGI - Gerry Salmonella - TOTAL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80728"/>
            <a:ext cx="3528392" cy="36015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27984" y="3718680"/>
            <a:ext cx="5715214" cy="3139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/>
                <a:cs typeface="Courier New"/>
              </a:rPr>
              <a:t>Salmonella genome sequence</a:t>
            </a:r>
          </a:p>
          <a:p>
            <a:r>
              <a:rPr lang="en-US" sz="1100" dirty="0">
                <a:latin typeface="Courier New"/>
                <a:cs typeface="Courier New"/>
              </a:rPr>
              <a:t>CTGTCCCTTGGCTTTTTTTACTATGGTCTCGAAATGAACGTTTGTATGACTTTGCCATCC</a:t>
            </a:r>
          </a:p>
          <a:p>
            <a:r>
              <a:rPr lang="en-US" sz="1100" dirty="0">
                <a:latin typeface="Courier New"/>
                <a:cs typeface="Courier New"/>
              </a:rPr>
              <a:t>GCTTGACGCTCTTCATAGTGATTGGCTGTGTAATCGCGGATGCTCGCACGCCAAAAGCCG</a:t>
            </a:r>
          </a:p>
          <a:p>
            <a:r>
              <a:rPr lang="en-US" sz="1100" dirty="0">
                <a:latin typeface="Courier New"/>
                <a:cs typeface="Courier New"/>
              </a:rPr>
              <a:t>ATGGCAGGCATGTTGTTTTCCAATTGAAAGACTTCCCAGGCACCCGGGAACATTTTGAAG</a:t>
            </a:r>
          </a:p>
          <a:p>
            <a:r>
              <a:rPr lang="en-US" sz="1100" dirty="0">
                <a:latin typeface="Courier New"/>
                <a:cs typeface="Courier New"/>
              </a:rPr>
              <a:t>ATTTGATGGGAGACCGCTTTTCCGATTCCCAGCCGACGGTAGCGTTTCATGATAAAAAAT</a:t>
            </a:r>
          </a:p>
          <a:p>
            <a:r>
              <a:rPr lang="en-US" sz="1100" dirty="0">
                <a:latin typeface="Courier New"/>
                <a:cs typeface="Courier New"/>
              </a:rPr>
              <a:t>TCAGCAATGGAGTGGATCGATGGCAAATTTGCATCAGGGCTTGTGAGCATGCGGACGAGG</a:t>
            </a:r>
          </a:p>
          <a:p>
            <a:r>
              <a:rPr lang="en-US" sz="1100" dirty="0">
                <a:latin typeface="Courier New"/>
                <a:cs typeface="Courier New"/>
              </a:rPr>
              <a:t>ACAAAACCAGCCAGCTTACCATTAACCTTGATGAAAAAGGGATGGCGCTCTGGTTCAACC</a:t>
            </a:r>
          </a:p>
          <a:p>
            <a:r>
              <a:rPr lang="en-US" sz="1100" dirty="0">
                <a:latin typeface="Courier New"/>
                <a:cs typeface="Courier New"/>
              </a:rPr>
              <a:t>CAATATTTCTCAAAGTAGTCGTAGCCAAACAAGCCGTCGTCATCTACTTCGAAAGGCTCA</a:t>
            </a:r>
          </a:p>
          <a:p>
            <a:r>
              <a:rPr lang="en-US" sz="1100" dirty="0">
                <a:latin typeface="Courier New"/>
                <a:cs typeface="Courier New"/>
              </a:rPr>
              <a:t>AACTCAGTGAAGTCGTACGTATACAGCTCCAACAGTTGCTTGAGAGCGTGCTTCTGTTCA</a:t>
            </a:r>
          </a:p>
          <a:p>
            <a:r>
              <a:rPr lang="en-US" sz="1100" dirty="0">
                <a:latin typeface="Courier New"/>
                <a:cs typeface="Courier New"/>
              </a:rPr>
              <a:t>AAAGGAACTCGTTCTATCGAGAATGCTTGATTCACTGAGAAAACCTCCTTTTTTCTTGAG</a:t>
            </a:r>
          </a:p>
          <a:p>
            <a:r>
              <a:rPr lang="en-US" sz="1100" dirty="0">
                <a:latin typeface="Courier New"/>
                <a:cs typeface="Courier New"/>
              </a:rPr>
              <a:t>ATATAGGAGTATCGTACTTTATTTTTTAGGTTGTGGGAACATATGGTGGACACTTCTTTA</a:t>
            </a:r>
          </a:p>
          <a:p>
            <a:r>
              <a:rPr lang="en-US" sz="1100" dirty="0">
                <a:latin typeface="Courier New"/>
                <a:cs typeface="Courier New"/>
              </a:rPr>
              <a:t>TAGAACCTCACACGATTGATCATTTTACTTGAGGTGGTTCCAGTCGGGCTATACTAGAGT</a:t>
            </a:r>
          </a:p>
          <a:p>
            <a:r>
              <a:rPr lang="en-US" sz="1100" dirty="0">
                <a:latin typeface="Courier New"/>
                <a:cs typeface="Courier New"/>
              </a:rPr>
              <a:t>CAAACGAAAGAAAATCAATACGAAGCAAGACAGCAGCCATACGGTGATCAGCCGGGTGGC</a:t>
            </a:r>
          </a:p>
          <a:p>
            <a:r>
              <a:rPr lang="en-US" sz="1100" dirty="0">
                <a:latin typeface="Courier New"/>
                <a:cs typeface="Courier New"/>
              </a:rPr>
              <a:t>TGAATTGTTATTCTTATCTCAATAACAGCCTCGAGAATGTAACAACTGGGAGACGAACGA</a:t>
            </a:r>
          </a:p>
          <a:p>
            <a:r>
              <a:rPr lang="en-US" sz="1100" dirty="0">
                <a:latin typeface="Courier New"/>
                <a:cs typeface="Courier New"/>
              </a:rPr>
              <a:t>CAAATTAATCAACGGAAACATCACATAATAGGATGGCGATGTAAAGTGAAGGTACTTGGT</a:t>
            </a:r>
          </a:p>
          <a:p>
            <a:r>
              <a:rPr lang="en-US" sz="1100" dirty="0">
                <a:latin typeface="Courier New"/>
                <a:cs typeface="Courier New"/>
              </a:rPr>
              <a:t>CATTTCTTTTCTAAAGATGACATGGAGGAAATATCCGTATTAAAAGATCTATGTATTGGG</a:t>
            </a:r>
          </a:p>
          <a:p>
            <a:r>
              <a:rPr lang="en-US" sz="1100" dirty="0">
                <a:latin typeface="Courier New"/>
                <a:cs typeface="Courier New"/>
              </a:rPr>
              <a:t>ATTAGTGTAAATGGTAGTCCTTTTATATGCTTTGAGGTACTAGATGATATTTTTCAGGAA</a:t>
            </a:r>
          </a:p>
          <a:p>
            <a:r>
              <a:rPr lang="en-US" sz="1100" dirty="0">
                <a:latin typeface="Courier New"/>
                <a:cs typeface="Courier New"/>
              </a:rPr>
              <a:t>CGATATAAGCTTAGTCAACTATCAAGAGAAAAATTATTAATAATTGCAGGGCAGTTACAG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3528" y="4581128"/>
            <a:ext cx="511256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Multidrug resistant </a:t>
            </a:r>
            <a:r>
              <a:rPr lang="en-US" sz="1600" i="1" dirty="0"/>
              <a:t>Salmonella</a:t>
            </a:r>
          </a:p>
        </p:txBody>
      </p:sp>
    </p:spTree>
    <p:extLst>
      <p:ext uri="{BB962C8B-B14F-4D97-AF65-F5344CB8AC3E}">
        <p14:creationId xmlns:p14="http://schemas.microsoft.com/office/powerpoint/2010/main" val="3722305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DNA Sequencing – Resistance Genes Can No Longer Hide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5536" y="5877272"/>
            <a:ext cx="511256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Drug resistance in Cystic Fibrosis associated </a:t>
            </a:r>
            <a:r>
              <a:rPr lang="en-US" sz="1600" i="1" dirty="0"/>
              <a:t>Pseudomonas</a:t>
            </a:r>
          </a:p>
        </p:txBody>
      </p:sp>
      <p:pic>
        <p:nvPicPr>
          <p:cNvPr id="6" name="Picture 5" descr="Pseudomonas resistance gen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268759"/>
            <a:ext cx="6984776" cy="458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35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1520" y="980728"/>
            <a:ext cx="5040560" cy="2232248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What will informatics need to look like when we sequence at every hospital, clinic, and outbreak?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400" b="1" dirty="0"/>
              <a:t>How do we build a surveillance network for drug resistance?</a:t>
            </a:r>
            <a:br>
              <a:rPr lang="en-US" sz="2400" b="1" dirty="0"/>
            </a:br>
            <a:endParaRPr lang="en-US" sz="2400" b="1" dirty="0"/>
          </a:p>
        </p:txBody>
      </p:sp>
      <p:pic>
        <p:nvPicPr>
          <p:cNvPr id="3" name="Picture 2" descr="syri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45937"/>
            <a:ext cx="3096344" cy="3183063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5669596-69FB-BE43-8681-61396F2FD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496" y="3663829"/>
            <a:ext cx="2924944" cy="292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60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Sharing Data – The Internet of Everything</a:t>
            </a:r>
          </a:p>
        </p:txBody>
      </p:sp>
      <p:pic>
        <p:nvPicPr>
          <p:cNvPr id="5" name="Picture 4" descr="Marie_hattar_2_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052735"/>
            <a:ext cx="6552728" cy="503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95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Sharing Data – The Internet of Everything</a:t>
            </a:r>
          </a:p>
        </p:txBody>
      </p:sp>
      <p:pic>
        <p:nvPicPr>
          <p:cNvPr id="4" name="Picture 3" descr="4-Vs-of-big-dat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80728"/>
            <a:ext cx="7384434" cy="45365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294154-9740-FF43-B8D2-074D07E93F5F}"/>
              </a:ext>
            </a:extLst>
          </p:cNvPr>
          <p:cNvSpPr txBox="1"/>
          <p:nvPr/>
        </p:nvSpPr>
        <p:spPr>
          <a:xfrm>
            <a:off x="341501" y="5548485"/>
            <a:ext cx="511256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The Fifth V: Value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220767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Big Data - Creating an AMR Surveillance Network</a:t>
            </a:r>
          </a:p>
        </p:txBody>
      </p:sp>
      <p:pic>
        <p:nvPicPr>
          <p:cNvPr id="5" name="Picture 4" descr="molepi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052736"/>
            <a:ext cx="6984776" cy="43890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5536" y="5445224"/>
            <a:ext cx="43009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McArthur &amp; Wright. 2015. </a:t>
            </a:r>
            <a:r>
              <a:rPr lang="en-US" sz="1100" i="1" dirty="0"/>
              <a:t>Current Opinion in Microbiology</a:t>
            </a:r>
            <a:r>
              <a:rPr lang="en-US" sz="1100" dirty="0"/>
              <a:t>, 27, 45-50.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918919" y="5091282"/>
            <a:ext cx="2461393" cy="281934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58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17728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Rapid Response Strategies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400" b="1" dirty="0"/>
              <a:t>Early Detection of Emergent Threats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400" b="1" dirty="0"/>
              <a:t>Inform Public Policy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400" b="1" dirty="0"/>
              <a:t>Guide Clinical Practice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400" b="1" dirty="0"/>
              <a:t>Enable Targeted Drug Development</a:t>
            </a:r>
          </a:p>
        </p:txBody>
      </p:sp>
    </p:spTree>
    <p:extLst>
      <p:ext uri="{BB962C8B-B14F-4D97-AF65-F5344CB8AC3E}">
        <p14:creationId xmlns:p14="http://schemas.microsoft.com/office/powerpoint/2010/main" val="2414689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Collaboration is Key – Academia, Government, and Industry</a:t>
            </a:r>
          </a:p>
        </p:txBody>
      </p:sp>
      <p:pic>
        <p:nvPicPr>
          <p:cNvPr id="4" name="Picture 3" descr="genomic-revolutions-1-540x541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556792"/>
            <a:ext cx="3195837" cy="3201755"/>
          </a:xfrm>
          <a:prstGeom prst="rect">
            <a:avLst/>
          </a:prstGeom>
        </p:spPr>
      </p:pic>
      <p:pic>
        <p:nvPicPr>
          <p:cNvPr id="6" name="Picture 5" descr="internet-of-things-everything-you-need-to-know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" y="1176274"/>
            <a:ext cx="3267864" cy="2366910"/>
          </a:xfrm>
          <a:prstGeom prst="rect">
            <a:avLst/>
          </a:prstGeom>
        </p:spPr>
      </p:pic>
      <p:pic>
        <p:nvPicPr>
          <p:cNvPr id="7" name="Picture 6" descr="AM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4293096"/>
            <a:ext cx="2843658" cy="183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73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C8975CA8-5316-9040-91EB-35458A5F8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2159000"/>
            <a:ext cx="2540000" cy="2540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780440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Bacteria are evolving drug resistance faster than we can discover new drugs</a:t>
            </a:r>
            <a:endParaRPr lang="en-US" sz="2400" dirty="0"/>
          </a:p>
        </p:txBody>
      </p:sp>
      <p:pic>
        <p:nvPicPr>
          <p:cNvPr id="29" name="Picture 28" descr="gonorrhea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40" y="912780"/>
            <a:ext cx="5638800" cy="3908002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</p:pic>
      <p:pic>
        <p:nvPicPr>
          <p:cNvPr id="30" name="Picture 29" descr="livermore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801" y="1750980"/>
            <a:ext cx="4840839" cy="3851275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</p:pic>
      <p:pic>
        <p:nvPicPr>
          <p:cNvPr id="32" name="Picture 31" descr="ndm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8240" y="3843168"/>
            <a:ext cx="5289550" cy="3699012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6316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 err="1"/>
              <a:t>Exome</a:t>
            </a:r>
            <a:r>
              <a:rPr lang="en-US" sz="2400" b="1" dirty="0"/>
              <a:t> Sequencing and Personalized Medicine</a:t>
            </a:r>
          </a:p>
        </p:txBody>
      </p:sp>
      <p:pic>
        <p:nvPicPr>
          <p:cNvPr id="3" name="Picture 2" descr="ngs-logistic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24744"/>
            <a:ext cx="8712968" cy="462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24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Genome Wide Association Studies (GWAS)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1124744"/>
            <a:ext cx="8352928" cy="34778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Powerful method to determine genetic underpinnings of disease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Cohort of unrelated people with a shared disorder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Control cohort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Sequence individual genomes or </a:t>
            </a:r>
            <a:r>
              <a:rPr lang="en-US" sz="2000" dirty="0" err="1"/>
              <a:t>exomes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Detect shared mutations absent in control group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Research leads – molecular basis of disease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Patient screening – genetic counseling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Patient data tightly controlled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Only association statistics shared and published</a:t>
            </a:r>
          </a:p>
        </p:txBody>
      </p:sp>
    </p:spTree>
    <p:extLst>
      <p:ext uri="{BB962C8B-B14F-4D97-AF65-F5344CB8AC3E}">
        <p14:creationId xmlns:p14="http://schemas.microsoft.com/office/powerpoint/2010/main" val="2592823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Genome Wide Association Studies (GWAS)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1124744"/>
            <a:ext cx="8352928" cy="34778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Powerful method to determine genetic underpinnings of disease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Cohort of unrelated people with a shared disorder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Control cohort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Sequence individual genomes or </a:t>
            </a:r>
            <a:r>
              <a:rPr lang="en-US" sz="2000" dirty="0" err="1"/>
              <a:t>exomes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Detect shared mutations absent in control group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Research leads – molecular basis of disease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Patient screening – genetic counseling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Patient data tightly controlled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Only association statistics shared and published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9743AF7-49C4-D642-9D78-0B799EABF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4619247"/>
            <a:ext cx="5256584" cy="19765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B0D410-A6A2-9C4F-A72C-44EA25457F56}"/>
              </a:ext>
            </a:extLst>
          </p:cNvPr>
          <p:cNvSpPr txBox="1"/>
          <p:nvPr/>
        </p:nvSpPr>
        <p:spPr>
          <a:xfrm>
            <a:off x="3419872" y="6550223"/>
            <a:ext cx="295232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gwasdiversitymonitor.com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67124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Proposed Internet of DNA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5536" y="1124744"/>
            <a:ext cx="8352928" cy="44012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 global network of millions of human genome sequences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$1000 genome in 1 hour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Genomic data organized with associated medical records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GWAS Informatics – “cohort mining”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Rare disorders – “rare variant mining”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Complex diseases require depth of sampling and statistical approaches not possible without data sharing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Technical solutions exist, e.g. secure Peer to Peer networks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Major barrier is unresolved privacy and ethical issues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See Global Alliance for Genomics and Health, </a:t>
            </a:r>
            <a:r>
              <a:rPr lang="en-US" sz="2000" dirty="0" err="1"/>
              <a:t>genomicsandhealth.org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2457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Proposed Internet of DNA</a:t>
            </a:r>
          </a:p>
        </p:txBody>
      </p:sp>
      <p:pic>
        <p:nvPicPr>
          <p:cNvPr id="4" name="Picture 3" descr="Moore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85" y="1728192"/>
            <a:ext cx="4262607" cy="2780928"/>
          </a:xfrm>
          <a:prstGeom prst="rect">
            <a:avLst/>
          </a:prstGeom>
        </p:spPr>
      </p:pic>
      <p:pic>
        <p:nvPicPr>
          <p:cNvPr id="6" name="Picture 5" descr="Kryders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732654"/>
            <a:ext cx="4369833" cy="27764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520" y="4509120"/>
            <a:ext cx="42484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Sboner</a:t>
            </a:r>
            <a:r>
              <a:rPr lang="en-US" sz="1100" dirty="0"/>
              <a:t> et al. 2011. The real cost of sequencing: higher than you think! Genome Biol. 12(8):125.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4008" y="4510281"/>
            <a:ext cx="42484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Stein. 2010. The case for cloud computing in genome informatics. Genome Biol. 11(5):207.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75892" y="2951366"/>
            <a:ext cx="46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NGS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 flipV="1">
            <a:off x="2485629" y="2636912"/>
            <a:ext cx="502195" cy="3180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lg"/>
          </a:ln>
          <a:effectLst/>
        </p:spPr>
      </p:cxn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51520" y="813048"/>
            <a:ext cx="5220072" cy="1319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dirty="0"/>
              <a:t>Moore’s Law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4680520" y="825748"/>
            <a:ext cx="5220072" cy="1319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dirty="0" err="1"/>
              <a:t>Kryder’s</a:t>
            </a:r>
            <a:r>
              <a:rPr lang="en-US" sz="2400" b="1" dirty="0"/>
              <a:t> Law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3528" y="5157192"/>
            <a:ext cx="8352928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Non-centralized data sharing needed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Shared the burden, share the data, and share the infrastructure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Stein </a:t>
            </a:r>
            <a:r>
              <a:rPr lang="en-US" sz="2000" i="1" dirty="0"/>
              <a:t>et al</a:t>
            </a:r>
            <a:r>
              <a:rPr lang="en-US" sz="2000" dirty="0"/>
              <a:t>. 2015. Data analysis: Create a cloud commons. </a:t>
            </a:r>
            <a:r>
              <a:rPr lang="en-US" sz="2000" i="1" dirty="0"/>
              <a:t>Nature</a:t>
            </a:r>
            <a:r>
              <a:rPr lang="en-US" sz="2000" dirty="0"/>
              <a:t> 523:149-51. 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1803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Proposed Internet of DNA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3068960"/>
            <a:ext cx="8352928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Non-centralized data sharing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Heterogenous</a:t>
            </a:r>
            <a:r>
              <a:rPr lang="en-US" sz="2000" dirty="0"/>
              <a:t> data sharing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Globalized analytics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Local rules – each country, hospital, clinic, agency, or even patient can set their own data sharing limits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Each can share data and metadata within local legal and ethical standards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 descr="Unknown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908720"/>
            <a:ext cx="2756086" cy="1727406"/>
          </a:xfrm>
          <a:prstGeom prst="rect">
            <a:avLst/>
          </a:prstGeom>
        </p:spPr>
      </p:pic>
      <p:pic>
        <p:nvPicPr>
          <p:cNvPr id="6" name="Picture 5" descr="Unknow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08720"/>
            <a:ext cx="2870388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18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Proposed Internet of DNA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3068960"/>
            <a:ext cx="8352928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Non-centralized data sharing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Heterogenous</a:t>
            </a:r>
            <a:r>
              <a:rPr lang="en-US" sz="2000" dirty="0"/>
              <a:t> data sharing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Globalized analytics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Local rules – each country, hospital, clinic, agency, or even patient can set their own data sharing limits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Each can share data and metadata within local legal and ethical standards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  <p:pic>
        <p:nvPicPr>
          <p:cNvPr id="7" name="Picture 6" descr="galaxy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908720"/>
            <a:ext cx="4519271" cy="28083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67944" y="3717032"/>
            <a:ext cx="4536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See Integrated Rapid Infectious Disease Analysis (IRIDA), </a:t>
            </a:r>
            <a:r>
              <a:rPr lang="en-US" sz="1100" dirty="0" err="1"/>
              <a:t>www.irida.ca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379632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How are we going to move all that data? </a:t>
            </a:r>
          </a:p>
        </p:txBody>
      </p:sp>
      <p:pic>
        <p:nvPicPr>
          <p:cNvPr id="2" name="Picture 1" descr="ma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730350"/>
            <a:ext cx="6660232" cy="4895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72D0DC-8DD7-0745-996F-37057DEAA0CD}"/>
              </a:ext>
            </a:extLst>
          </p:cNvPr>
          <p:cNvSpPr txBox="1"/>
          <p:nvPr/>
        </p:nvSpPr>
        <p:spPr>
          <a:xfrm>
            <a:off x="263526" y="955822"/>
            <a:ext cx="835292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Butters' Law (amount of data coming out of an optical fiber is doubling every nine months)</a:t>
            </a:r>
          </a:p>
        </p:txBody>
      </p:sp>
    </p:spTree>
    <p:extLst>
      <p:ext uri="{BB962C8B-B14F-4D97-AF65-F5344CB8AC3E}">
        <p14:creationId xmlns:p14="http://schemas.microsoft.com/office/powerpoint/2010/main" val="30388036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20B05D69-02D6-C64B-9102-7C5C5CA33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2159000"/>
            <a:ext cx="2540000" cy="2540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41979878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 bwMode="auto">
          <a:xfrm rot="16200000">
            <a:off x="2977183" y="2585089"/>
            <a:ext cx="2875283" cy="1162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r>
              <a:rPr lang="en-US">
                <a:solidFill>
                  <a:srgbClr val="FF0000"/>
                </a:solidFill>
              </a:rPr>
              <a:t>Big 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-128946" y="259418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Generation</a:t>
            </a: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5052315" y="2570672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517574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Drug resistant death rate is increasing</a:t>
            </a:r>
            <a:endParaRPr lang="en-US" sz="2400" dirty="0"/>
          </a:p>
        </p:txBody>
      </p:sp>
      <p:pic>
        <p:nvPicPr>
          <p:cNvPr id="6" name="Picture 5" descr="Comparative_Deaths_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196752"/>
            <a:ext cx="6480720" cy="486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682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 bwMode="auto">
          <a:xfrm rot="16200000">
            <a:off x="2977183" y="2585089"/>
            <a:ext cx="2875283" cy="1162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r>
              <a:rPr lang="en-US">
                <a:solidFill>
                  <a:srgbClr val="FF0000"/>
                </a:solidFill>
              </a:rPr>
              <a:t>Big 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-128946" y="259418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Generation</a:t>
            </a:r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5052315" y="2570672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Analytics</a:t>
            </a: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2445784" y="277356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Personalized Benefit</a:t>
            </a:r>
          </a:p>
        </p:txBody>
      </p:sp>
      <p:sp>
        <p:nvSpPr>
          <p:cNvPr id="11" name="Title 3"/>
          <p:cNvSpPr txBox="1">
            <a:spLocks/>
          </p:cNvSpPr>
          <p:nvPr/>
        </p:nvSpPr>
        <p:spPr>
          <a:xfrm>
            <a:off x="2433558" y="508601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Public</a:t>
            </a:r>
          </a:p>
          <a:p>
            <a:r>
              <a:rPr lang="en-US" dirty="0"/>
              <a:t>Benefit</a:t>
            </a:r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4796628" y="5085805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Research</a:t>
            </a:r>
          </a:p>
          <a:p>
            <a:r>
              <a:rPr lang="en-US" dirty="0"/>
              <a:t>Benefit</a:t>
            </a:r>
          </a:p>
        </p:txBody>
      </p:sp>
      <p:sp>
        <p:nvSpPr>
          <p:cNvPr id="14" name="Title 3"/>
          <p:cNvSpPr txBox="1">
            <a:spLocks/>
          </p:cNvSpPr>
          <p:nvPr/>
        </p:nvSpPr>
        <p:spPr>
          <a:xfrm>
            <a:off x="35496" y="5085184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Corporate</a:t>
            </a:r>
          </a:p>
          <a:p>
            <a:r>
              <a:rPr lang="en-US" dirty="0"/>
              <a:t>Benefit</a:t>
            </a:r>
          </a:p>
        </p:txBody>
      </p:sp>
    </p:spTree>
    <p:extLst>
      <p:ext uri="{BB962C8B-B14F-4D97-AF65-F5344CB8AC3E}">
        <p14:creationId xmlns:p14="http://schemas.microsoft.com/office/powerpoint/2010/main" val="13829596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 bwMode="auto">
          <a:xfrm rot="16200000">
            <a:off x="2977183" y="2585089"/>
            <a:ext cx="2875283" cy="1162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r>
              <a:rPr lang="en-US">
                <a:solidFill>
                  <a:srgbClr val="FF0000"/>
                </a:solidFill>
              </a:rPr>
              <a:t>Big 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-128946" y="259418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Generation</a:t>
            </a:r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5052315" y="2570672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Analytics</a:t>
            </a: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2445784" y="277356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Personalized Benefit</a:t>
            </a:r>
          </a:p>
        </p:txBody>
      </p:sp>
      <p:sp>
        <p:nvSpPr>
          <p:cNvPr id="11" name="Title 3"/>
          <p:cNvSpPr txBox="1">
            <a:spLocks/>
          </p:cNvSpPr>
          <p:nvPr/>
        </p:nvSpPr>
        <p:spPr>
          <a:xfrm>
            <a:off x="2433558" y="508601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Public</a:t>
            </a:r>
          </a:p>
          <a:p>
            <a:r>
              <a:rPr lang="en-US" dirty="0"/>
              <a:t>Benefit</a:t>
            </a:r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4796628" y="5085805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Research</a:t>
            </a:r>
          </a:p>
          <a:p>
            <a:r>
              <a:rPr lang="en-US" dirty="0"/>
              <a:t>Benefit</a:t>
            </a:r>
          </a:p>
        </p:txBody>
      </p:sp>
      <p:sp>
        <p:nvSpPr>
          <p:cNvPr id="14" name="Title 3"/>
          <p:cNvSpPr txBox="1">
            <a:spLocks/>
          </p:cNvSpPr>
          <p:nvPr/>
        </p:nvSpPr>
        <p:spPr>
          <a:xfrm>
            <a:off x="35496" y="5085184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Corporate</a:t>
            </a:r>
          </a:p>
          <a:p>
            <a:r>
              <a:rPr lang="en-US" dirty="0"/>
              <a:t>Benefit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41441" y="1543806"/>
            <a:ext cx="115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Privacy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85733" y="1543806"/>
            <a:ext cx="1264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Consent</a:t>
            </a:r>
          </a:p>
        </p:txBody>
      </p:sp>
    </p:spTree>
    <p:extLst>
      <p:ext uri="{BB962C8B-B14F-4D97-AF65-F5344CB8AC3E}">
        <p14:creationId xmlns:p14="http://schemas.microsoft.com/office/powerpoint/2010/main" val="270850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 bwMode="auto">
          <a:xfrm rot="16200000">
            <a:off x="2977183" y="2585089"/>
            <a:ext cx="2875283" cy="1162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r>
              <a:rPr lang="en-US">
                <a:solidFill>
                  <a:srgbClr val="FF0000"/>
                </a:solidFill>
              </a:rPr>
              <a:t>Big 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-128946" y="259418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Generation</a:t>
            </a:r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5052315" y="2570672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Analytics</a:t>
            </a: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2445784" y="277356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Personalized Benefit</a:t>
            </a:r>
          </a:p>
        </p:txBody>
      </p:sp>
      <p:sp>
        <p:nvSpPr>
          <p:cNvPr id="11" name="Title 3"/>
          <p:cNvSpPr txBox="1">
            <a:spLocks/>
          </p:cNvSpPr>
          <p:nvPr/>
        </p:nvSpPr>
        <p:spPr>
          <a:xfrm>
            <a:off x="2433558" y="508601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Public</a:t>
            </a:r>
          </a:p>
          <a:p>
            <a:r>
              <a:rPr lang="en-US" dirty="0"/>
              <a:t>Benefit</a:t>
            </a:r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4796628" y="5085805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Research</a:t>
            </a:r>
          </a:p>
          <a:p>
            <a:r>
              <a:rPr lang="en-US" dirty="0"/>
              <a:t>Benefit</a:t>
            </a:r>
          </a:p>
        </p:txBody>
      </p:sp>
      <p:sp>
        <p:nvSpPr>
          <p:cNvPr id="14" name="Title 3"/>
          <p:cNvSpPr txBox="1">
            <a:spLocks/>
          </p:cNvSpPr>
          <p:nvPr/>
        </p:nvSpPr>
        <p:spPr>
          <a:xfrm>
            <a:off x="35496" y="5085184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Corporate</a:t>
            </a:r>
          </a:p>
          <a:p>
            <a:r>
              <a:rPr lang="en-US" dirty="0"/>
              <a:t>Benefit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41441" y="1543806"/>
            <a:ext cx="115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Privacy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85733" y="1543806"/>
            <a:ext cx="1264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Consent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41635" y="4372923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Data sharing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15179" y="4372923"/>
            <a:ext cx="1598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Data value</a:t>
            </a:r>
          </a:p>
        </p:txBody>
      </p:sp>
    </p:spTree>
    <p:extLst>
      <p:ext uri="{BB962C8B-B14F-4D97-AF65-F5344CB8AC3E}">
        <p14:creationId xmlns:p14="http://schemas.microsoft.com/office/powerpoint/2010/main" val="175179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 bwMode="auto">
          <a:xfrm rot="16200000">
            <a:off x="2977183" y="2585089"/>
            <a:ext cx="2875283" cy="1162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r>
              <a:rPr lang="en-US">
                <a:solidFill>
                  <a:srgbClr val="FF0000"/>
                </a:solidFill>
              </a:rPr>
              <a:t>Big 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-128946" y="259418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Generation</a:t>
            </a:r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5052315" y="2570672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Analytics</a:t>
            </a:r>
          </a:p>
        </p:txBody>
      </p:sp>
      <p:sp>
        <p:nvSpPr>
          <p:cNvPr id="18" name="Title 3"/>
          <p:cNvSpPr txBox="1">
            <a:spLocks/>
          </p:cNvSpPr>
          <p:nvPr/>
        </p:nvSpPr>
        <p:spPr>
          <a:xfrm>
            <a:off x="575188" y="3732722"/>
            <a:ext cx="2964235" cy="173998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Genome sequencing and bioinformatics</a:t>
            </a:r>
          </a:p>
        </p:txBody>
      </p:sp>
      <p:sp>
        <p:nvSpPr>
          <p:cNvPr id="19" name="Title 3"/>
          <p:cNvSpPr txBox="1">
            <a:spLocks/>
          </p:cNvSpPr>
          <p:nvPr/>
        </p:nvSpPr>
        <p:spPr>
          <a:xfrm>
            <a:off x="4995850" y="4010973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Cloud Computing</a:t>
            </a:r>
          </a:p>
          <a:p>
            <a:r>
              <a:rPr lang="en-US" sz="1800" dirty="0"/>
              <a:t>Research – Government - Industry</a:t>
            </a:r>
          </a:p>
        </p:txBody>
      </p:sp>
      <p:sp>
        <p:nvSpPr>
          <p:cNvPr id="20" name="Title 3"/>
          <p:cNvSpPr txBox="1">
            <a:spLocks/>
          </p:cNvSpPr>
          <p:nvPr/>
        </p:nvSpPr>
        <p:spPr>
          <a:xfrm>
            <a:off x="2420190" y="474439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Tech Adoption</a:t>
            </a:r>
          </a:p>
          <a:p>
            <a:r>
              <a:rPr lang="en-US" sz="1800" dirty="0"/>
              <a:t>in the Public Sphere</a:t>
            </a:r>
          </a:p>
        </p:txBody>
      </p:sp>
    </p:spTree>
    <p:extLst>
      <p:ext uri="{BB962C8B-B14F-4D97-AF65-F5344CB8AC3E}">
        <p14:creationId xmlns:p14="http://schemas.microsoft.com/office/powerpoint/2010/main" val="28317836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Big Data in Biomedicine - Issues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5536" y="1124744"/>
            <a:ext cx="8352928" cy="47089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 new paradigm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data in motion versus data at rest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unstructured metadata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“Literature is informative, but not information” – Dr. Suzanna Lewis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Infrastructure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data generation, storage, and access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data movement, security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Analytical accuracy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Patient confidentiality, privacy, and consent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Data sharing, depersonalization, and re-personalization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714725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Literature is informative, but not information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1520" y="1916832"/>
            <a:ext cx="4248472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Software driven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Semantic web, ontology, controlled vocabulary methods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Language processing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Predict associations and interactions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323528" y="813048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dirty="0"/>
              <a:t>Text Mining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860032" y="836712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dirty="0"/>
              <a:t>Mechanical Turk</a:t>
            </a:r>
          </a:p>
        </p:txBody>
      </p:sp>
      <p:pic>
        <p:nvPicPr>
          <p:cNvPr id="7" name="Picture 6" descr="mechanical-tur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916832"/>
            <a:ext cx="3602110" cy="2695579"/>
          </a:xfrm>
          <a:prstGeom prst="rect">
            <a:avLst/>
          </a:prstGeom>
        </p:spPr>
      </p:pic>
      <p:sp>
        <p:nvSpPr>
          <p:cNvPr id="8" name="Title 3"/>
          <p:cNvSpPr txBox="1">
            <a:spLocks/>
          </p:cNvSpPr>
          <p:nvPr/>
        </p:nvSpPr>
        <p:spPr>
          <a:xfrm>
            <a:off x="4826042" y="3710544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/>
              <a:t>The Mechanical Turk, late 18</a:t>
            </a:r>
            <a:r>
              <a:rPr lang="en-US" sz="1200" baseline="30000" dirty="0"/>
              <a:t>th</a:t>
            </a:r>
            <a:r>
              <a:rPr lang="en-US" sz="1200" dirty="0"/>
              <a:t> Century</a:t>
            </a:r>
          </a:p>
        </p:txBody>
      </p:sp>
    </p:spTree>
    <p:extLst>
      <p:ext uri="{BB962C8B-B14F-4D97-AF65-F5344CB8AC3E}">
        <p14:creationId xmlns:p14="http://schemas.microsoft.com/office/powerpoint/2010/main" val="41677163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Literature is informative, but not information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1520" y="1916832"/>
            <a:ext cx="4248472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Software driven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Semantic web, ontology, controlled vocabulary methods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Language processing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Predict associations and interactions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323528" y="813048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dirty="0"/>
              <a:t>Text Mining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859524" y="836712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/>
              <a:t>Amazon Mechanical </a:t>
            </a:r>
            <a:r>
              <a:rPr lang="en-US" sz="2400" b="1" dirty="0"/>
              <a:t>Turk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88024" y="2060848"/>
            <a:ext cx="4248472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/>
              <a:t>Crowdtasking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Micro-economic model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Veracity analysis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Record associations and interactions</a:t>
            </a:r>
          </a:p>
        </p:txBody>
      </p:sp>
    </p:spTree>
    <p:extLst>
      <p:ext uri="{BB962C8B-B14F-4D97-AF65-F5344CB8AC3E}">
        <p14:creationId xmlns:p14="http://schemas.microsoft.com/office/powerpoint/2010/main" val="29813388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Infrastructure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1520" y="1916832"/>
            <a:ext cx="4248472" cy="44012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Natural language processing relative to a knowledgebase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 form of artificial intelligence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Machine learning!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$3 million cost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Primary research aim is Health Care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“Clinical Decision Support System” using Evidence Based Medicine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Currently in testing for lung cancer treatment decision making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323528" y="813048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dirty="0"/>
              <a:t>IBM’s Watson</a:t>
            </a:r>
          </a:p>
        </p:txBody>
      </p:sp>
      <p:pic>
        <p:nvPicPr>
          <p:cNvPr id="7" name="Picture 6" descr="IBM_Wat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650" y="3487844"/>
            <a:ext cx="3556000" cy="2374900"/>
          </a:xfrm>
          <a:prstGeom prst="rect">
            <a:avLst/>
          </a:prstGeom>
        </p:spPr>
      </p:pic>
      <p:pic>
        <p:nvPicPr>
          <p:cNvPr id="8" name="Picture 7" descr="watson_on_jeopard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295" y="764704"/>
            <a:ext cx="4336185" cy="243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486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Infrastructure</a:t>
            </a:r>
          </a:p>
        </p:txBody>
      </p:sp>
      <p:pic>
        <p:nvPicPr>
          <p:cNvPr id="10" name="Picture 9" descr="revert-old-netflix-app-new-xbox-360-update.w65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13" y="992602"/>
            <a:ext cx="3962743" cy="2148717"/>
          </a:xfrm>
          <a:prstGeom prst="rect">
            <a:avLst/>
          </a:prstGeom>
        </p:spPr>
      </p:pic>
      <p:pic>
        <p:nvPicPr>
          <p:cNvPr id="11" name="Picture 10" descr="hiseq-2500-available-now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04" y="3478242"/>
            <a:ext cx="8306638" cy="2362200"/>
          </a:xfrm>
          <a:prstGeom prst="rect">
            <a:avLst/>
          </a:prstGeom>
        </p:spPr>
      </p:pic>
      <p:sp>
        <p:nvSpPr>
          <p:cNvPr id="12" name="Title 3"/>
          <p:cNvSpPr txBox="1">
            <a:spLocks/>
          </p:cNvSpPr>
          <p:nvPr/>
        </p:nvSpPr>
        <p:spPr bwMode="auto">
          <a:xfrm>
            <a:off x="4456792" y="1306053"/>
            <a:ext cx="4338849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r>
              <a:rPr lang="en-US" sz="2400" dirty="0">
                <a:solidFill>
                  <a:srgbClr val="FFFFFF"/>
                </a:solidFill>
              </a:rPr>
              <a:t>2.6 Petabytes of Storage for Total Library = 2.6 x 10</a:t>
            </a:r>
            <a:r>
              <a:rPr lang="en-US" sz="2400" baseline="30000" dirty="0">
                <a:solidFill>
                  <a:srgbClr val="FFFFFF"/>
                </a:solidFill>
              </a:rPr>
              <a:t>15</a:t>
            </a:r>
            <a:r>
              <a:rPr lang="en-US" sz="2400" dirty="0">
                <a:solidFill>
                  <a:srgbClr val="FFFFFF"/>
                </a:solidFill>
              </a:rPr>
              <a:t> bytes</a:t>
            </a:r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646449" y="5538566"/>
            <a:ext cx="7643562" cy="116205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DNA sequencing expected in the 85 </a:t>
            </a:r>
            <a:r>
              <a:rPr lang="en-US" sz="2400" dirty="0">
                <a:solidFill>
                  <a:srgbClr val="FFFFFF"/>
                </a:solidFill>
              </a:rPr>
              <a:t>x 10</a:t>
            </a:r>
            <a:r>
              <a:rPr lang="en-US" sz="2400" baseline="30000" dirty="0">
                <a:solidFill>
                  <a:srgbClr val="FFFFFF"/>
                </a:solidFill>
              </a:rPr>
              <a:t>15 </a:t>
            </a:r>
            <a:r>
              <a:rPr lang="en-US" sz="2400" dirty="0"/>
              <a:t>range for 2016 (MIT Tech Review)</a:t>
            </a:r>
          </a:p>
        </p:txBody>
      </p:sp>
    </p:spTree>
    <p:extLst>
      <p:ext uri="{BB962C8B-B14F-4D97-AF65-F5344CB8AC3E}">
        <p14:creationId xmlns:p14="http://schemas.microsoft.com/office/powerpoint/2010/main" val="2492400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Analytical Accuracy</a:t>
            </a:r>
          </a:p>
        </p:txBody>
      </p:sp>
      <p:pic>
        <p:nvPicPr>
          <p:cNvPr id="7" name="Picture 6" descr="flu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03" y="834134"/>
            <a:ext cx="7461748" cy="5487232"/>
          </a:xfrm>
          <a:prstGeom prst="rect">
            <a:avLst/>
          </a:prstGeom>
        </p:spPr>
      </p:pic>
      <p:pic>
        <p:nvPicPr>
          <p:cNvPr id="8" name="Picture 7" descr="flu2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03" y="6302375"/>
            <a:ext cx="7461748" cy="45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47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The once treatable are becoming untreatable</a:t>
            </a:r>
            <a:endParaRPr lang="en-US" sz="2400" dirty="0"/>
          </a:p>
        </p:txBody>
      </p:sp>
      <p:pic>
        <p:nvPicPr>
          <p:cNvPr id="4" name="Picture 3" descr="tb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43121"/>
            <a:ext cx="3872014" cy="1497529"/>
          </a:xfrm>
          <a:prstGeom prst="rect">
            <a:avLst/>
          </a:prstGeom>
        </p:spPr>
      </p:pic>
      <p:pic>
        <p:nvPicPr>
          <p:cNvPr id="5" name="Picture 4" descr="mrsa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695654"/>
            <a:ext cx="3744416" cy="1434512"/>
          </a:xfrm>
          <a:prstGeom prst="rect">
            <a:avLst/>
          </a:prstGeom>
        </p:spPr>
      </p:pic>
      <p:pic>
        <p:nvPicPr>
          <p:cNvPr id="7" name="Picture 6" descr="clap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7" y="4653136"/>
            <a:ext cx="3859833" cy="1494598"/>
          </a:xfrm>
          <a:prstGeom prst="rect">
            <a:avLst/>
          </a:prstGeom>
        </p:spPr>
      </p:pic>
      <p:pic>
        <p:nvPicPr>
          <p:cNvPr id="8" name="Picture 7" descr="esbl.tif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346051"/>
            <a:ext cx="3877797" cy="1494598"/>
          </a:xfrm>
          <a:prstGeom prst="rect">
            <a:avLst/>
          </a:prstGeom>
        </p:spPr>
      </p:pic>
      <p:pic>
        <p:nvPicPr>
          <p:cNvPr id="10" name="Picture 9" descr="pseudomonas.tif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996952"/>
            <a:ext cx="3880707" cy="149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358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Analytical Accuracy</a:t>
            </a:r>
          </a:p>
        </p:txBody>
      </p:sp>
      <p:pic>
        <p:nvPicPr>
          <p:cNvPr id="5" name="Picture 4" descr="flu3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5" y="992602"/>
            <a:ext cx="7142534" cy="494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645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03261ED-D1E9-8647-A220-9D9801DB5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2159000"/>
            <a:ext cx="2540000" cy="2540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6675116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Privacy &amp; Consent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512" y="1272817"/>
            <a:ext cx="4248472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/>
              <a:t>HeLa</a:t>
            </a:r>
            <a:r>
              <a:rPr lang="en-US" sz="2000" dirty="0"/>
              <a:t> cells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important immortal cell line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derived from human cervical cancer cells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numerous patents and millions in profits from use of </a:t>
            </a:r>
            <a:r>
              <a:rPr lang="en-US" sz="2000" dirty="0" err="1"/>
              <a:t>HeLa</a:t>
            </a:r>
            <a:r>
              <a:rPr lang="en-US" sz="2000" dirty="0"/>
              <a:t> cells</a:t>
            </a:r>
          </a:p>
        </p:txBody>
      </p:sp>
    </p:spTree>
    <p:extLst>
      <p:ext uri="{BB962C8B-B14F-4D97-AF65-F5344CB8AC3E}">
        <p14:creationId xmlns:p14="http://schemas.microsoft.com/office/powerpoint/2010/main" val="36614887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Privacy &amp; Consent</a:t>
            </a:r>
          </a:p>
        </p:txBody>
      </p:sp>
      <p:pic>
        <p:nvPicPr>
          <p:cNvPr id="4" name="Picture 3" descr="Henrietta_Lacks_(1920-1951)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794" y="1160044"/>
            <a:ext cx="2814248" cy="4075031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4095288" y="5100808"/>
            <a:ext cx="4032890" cy="70959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/>
              <a:t>Henrietta Lacks </a:t>
            </a:r>
          </a:p>
          <a:p>
            <a:pPr algn="ctr"/>
            <a:r>
              <a:rPr lang="en-US" sz="1800" dirty="0"/>
              <a:t>(August 1, 1920 – October 4, 1951)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512" y="1272817"/>
            <a:ext cx="4248472" cy="53245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/>
              <a:t>HeLa</a:t>
            </a:r>
            <a:r>
              <a:rPr lang="en-US" sz="2000" dirty="0"/>
              <a:t> cells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important immortal cell line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derived </a:t>
            </a:r>
            <a:r>
              <a:rPr lang="en-US" sz="2000"/>
              <a:t>from human cervical </a:t>
            </a:r>
            <a:r>
              <a:rPr lang="en-US" sz="2000" dirty="0"/>
              <a:t>cancer cells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numerous patents and millions in profits from use of </a:t>
            </a:r>
            <a:r>
              <a:rPr lang="en-US" sz="2000" dirty="0" err="1"/>
              <a:t>HeLa</a:t>
            </a:r>
            <a:r>
              <a:rPr lang="en-US" sz="2000" dirty="0"/>
              <a:t> cells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Derived from Henrietta Lacks without her knowledge or consent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Family unaware for decades that their maternal ancestor’s cells were being used in labs worldwide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More biomass of derived cells than there were in Henrietta Lacks herself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918087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Data Sharing, Depersonalization, Re-Personalization</a:t>
            </a:r>
          </a:p>
        </p:txBody>
      </p:sp>
      <p:pic>
        <p:nvPicPr>
          <p:cNvPr id="5" name="Picture 4" descr="biddata - scienc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114" y="1127215"/>
            <a:ext cx="3815563" cy="48561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9512" y="1272817"/>
            <a:ext cx="4248472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Depersonalization strategies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Do not store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Anonymize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Do not share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Generalize personal data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030803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Data Sharing, Depersonalization, Re-Personalization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512" y="1272817"/>
            <a:ext cx="4248472" cy="37856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Depersonalization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Do not store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/>
              <a:t>Anonymize</a:t>
            </a:r>
            <a:r>
              <a:rPr lang="en-US" sz="2000" dirty="0"/>
              <a:t>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Do not share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Generalize personal data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Re-personalization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Determining identity by algorithm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Linking disparate data increases odds of solution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</p:txBody>
      </p:sp>
      <p:pic>
        <p:nvPicPr>
          <p:cNvPr id="6" name="Picture 5" descr="ychrom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857" y="1337303"/>
            <a:ext cx="6110815" cy="476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648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Data Sharing, Depersonalization, Re-Personalization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512" y="1272817"/>
            <a:ext cx="4248472" cy="47089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Depersonalization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Do not store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/>
              <a:t>Anonymize</a:t>
            </a:r>
            <a:r>
              <a:rPr lang="en-US" sz="2000" dirty="0"/>
              <a:t>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Do not share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Generalize personal data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Re-personalization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Determining identity by algorithm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Linking disparate data increases odds of solution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Moving forward?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The major challenges are legal and ethical, not technical</a:t>
            </a:r>
          </a:p>
        </p:txBody>
      </p:sp>
      <p:pic>
        <p:nvPicPr>
          <p:cNvPr id="6" name="Picture 5" descr="ychrom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857" y="1337303"/>
            <a:ext cx="6110815" cy="476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180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2F30F2DC-D921-4441-824D-8636C4487E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8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Thanks!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099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We are at risk of entering a ‘post-antibiotic era’</a:t>
            </a:r>
            <a:endParaRPr lang="en-US" sz="2400" dirty="0"/>
          </a:p>
        </p:txBody>
      </p:sp>
      <p:pic>
        <p:nvPicPr>
          <p:cNvPr id="11" name="Picture 10" descr="discovery-of-new-antibiotics-timeline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96752"/>
            <a:ext cx="8146547" cy="39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89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Overuse and misuse increase drug resistance</a:t>
            </a:r>
            <a:endParaRPr lang="en-US" sz="2400" dirty="0"/>
          </a:p>
        </p:txBody>
      </p:sp>
      <p:pic>
        <p:nvPicPr>
          <p:cNvPr id="4" name="Picture 3" descr="img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68760"/>
            <a:ext cx="7852427" cy="415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47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Drug resistance is in bacterial genes</a:t>
            </a:r>
            <a:endParaRPr lang="en-US" sz="2400" dirty="0"/>
          </a:p>
        </p:txBody>
      </p:sp>
      <p:pic>
        <p:nvPicPr>
          <p:cNvPr id="5" name="Picture 4" descr="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08720"/>
            <a:ext cx="6768752" cy="523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75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Threats emerge quickly</a:t>
            </a:r>
          </a:p>
        </p:txBody>
      </p:sp>
      <p:pic>
        <p:nvPicPr>
          <p:cNvPr id="4" name="Picture 3" descr="ndm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36325"/>
            <a:ext cx="8063225" cy="39368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9552" y="5394702"/>
            <a:ext cx="511256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NDM-1 </a:t>
            </a:r>
            <a:r>
              <a:rPr lang="en-US" sz="1600" dirty="0" err="1"/>
              <a:t>metallo</a:t>
            </a:r>
            <a:r>
              <a:rPr lang="en-US" sz="1600" dirty="0"/>
              <a:t>-beta-lactamase</a:t>
            </a:r>
          </a:p>
        </p:txBody>
      </p:sp>
    </p:spTree>
    <p:extLst>
      <p:ext uri="{BB962C8B-B14F-4D97-AF65-F5344CB8AC3E}">
        <p14:creationId xmlns:p14="http://schemas.microsoft.com/office/powerpoint/2010/main" val="504573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17728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Which resistance genes are in Canada?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400" b="1" dirty="0"/>
              <a:t>Which genes are moving around?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400" b="1" dirty="0"/>
              <a:t>Which pose a threat?</a:t>
            </a:r>
          </a:p>
        </p:txBody>
      </p:sp>
    </p:spTree>
    <p:extLst>
      <p:ext uri="{BB962C8B-B14F-4D97-AF65-F5344CB8AC3E}">
        <p14:creationId xmlns:p14="http://schemas.microsoft.com/office/powerpoint/2010/main" val="3493449663"/>
      </p:ext>
    </p:extLst>
  </p:cSld>
  <p:clrMapOvr>
    <a:masterClrMapping/>
  </p:clrMapOvr>
</p:sld>
</file>

<file path=ppt/theme/theme1.xml><?xml version="1.0" encoding="utf-8"?>
<a:theme xmlns:a="http://schemas.openxmlformats.org/drawingml/2006/main" name="DalhousieTemplate">
  <a:themeElements>
    <a:clrScheme name="DalhousieTemplate 2">
      <a:dk1>
        <a:srgbClr val="000000"/>
      </a:dk1>
      <a:lt1>
        <a:srgbClr val="FFFFFF"/>
      </a:lt1>
      <a:dk2>
        <a:srgbClr val="000066"/>
      </a:dk2>
      <a:lt2>
        <a:srgbClr val="FFCC66"/>
      </a:lt2>
      <a:accent1>
        <a:srgbClr val="FF9900"/>
      </a:accent1>
      <a:accent2>
        <a:srgbClr val="000044"/>
      </a:accent2>
      <a:accent3>
        <a:srgbClr val="AAAAB8"/>
      </a:accent3>
      <a:accent4>
        <a:srgbClr val="DADADA"/>
      </a:accent4>
      <a:accent5>
        <a:srgbClr val="FFCAAA"/>
      </a:accent5>
      <a:accent6>
        <a:srgbClr val="00003D"/>
      </a:accent6>
      <a:hlink>
        <a:srgbClr val="3366FF"/>
      </a:hlink>
      <a:folHlink>
        <a:srgbClr val="FFFF00"/>
      </a:folHlink>
    </a:clrScheme>
    <a:fontScheme name="DalhousieTemplat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DalhousieTemplate 1">
        <a:dk1>
          <a:srgbClr val="000000"/>
        </a:dk1>
        <a:lt1>
          <a:srgbClr val="CCECFF"/>
        </a:lt1>
        <a:dk2>
          <a:srgbClr val="000066"/>
        </a:dk2>
        <a:lt2>
          <a:srgbClr val="6699FF"/>
        </a:lt2>
        <a:accent1>
          <a:srgbClr val="33CCCC"/>
        </a:accent1>
        <a:accent2>
          <a:srgbClr val="0099FF"/>
        </a:accent2>
        <a:accent3>
          <a:srgbClr val="E2F4FF"/>
        </a:accent3>
        <a:accent4>
          <a:srgbClr val="000000"/>
        </a:accent4>
        <a:accent5>
          <a:srgbClr val="ADE2E2"/>
        </a:accent5>
        <a:accent6>
          <a:srgbClr val="008AE7"/>
        </a:accent6>
        <a:hlink>
          <a:srgbClr val="FFFFFF"/>
        </a:hlink>
        <a:folHlink>
          <a:srgbClr val="33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lhousieTemplate 2">
        <a:dk1>
          <a:srgbClr val="000000"/>
        </a:dk1>
        <a:lt1>
          <a:srgbClr val="FFFFFF"/>
        </a:lt1>
        <a:dk2>
          <a:srgbClr val="000066"/>
        </a:dk2>
        <a:lt2>
          <a:srgbClr val="FFCC66"/>
        </a:lt2>
        <a:accent1>
          <a:srgbClr val="FF9900"/>
        </a:accent1>
        <a:accent2>
          <a:srgbClr val="000044"/>
        </a:accent2>
        <a:accent3>
          <a:srgbClr val="AAAAB8"/>
        </a:accent3>
        <a:accent4>
          <a:srgbClr val="DADADA"/>
        </a:accent4>
        <a:accent5>
          <a:srgbClr val="FFCAAA"/>
        </a:accent5>
        <a:accent6>
          <a:srgbClr val="00003D"/>
        </a:accent6>
        <a:hlink>
          <a:srgbClr val="3366FF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3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CBCBCB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AEAEAE"/>
        </a:accent6>
        <a:hlink>
          <a:srgbClr val="4D4D4D"/>
        </a:hlink>
        <a:folHlink>
          <a:srgbClr val="8686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lhousieTemplate 4">
        <a:dk1>
          <a:srgbClr val="000000"/>
        </a:dk1>
        <a:lt1>
          <a:srgbClr val="FFFFFF"/>
        </a:lt1>
        <a:dk2>
          <a:srgbClr val="660033"/>
        </a:dk2>
        <a:lt2>
          <a:srgbClr val="FFCC66"/>
        </a:lt2>
        <a:accent1>
          <a:srgbClr val="FF9900"/>
        </a:accent1>
        <a:accent2>
          <a:srgbClr val="440022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3D001E"/>
        </a:accent6>
        <a:hlink>
          <a:srgbClr val="B20059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5">
        <a:dk1>
          <a:srgbClr val="000000"/>
        </a:dk1>
        <a:lt1>
          <a:srgbClr val="FFFFFF"/>
        </a:lt1>
        <a:dk2>
          <a:srgbClr val="663300"/>
        </a:dk2>
        <a:lt2>
          <a:srgbClr val="FFCC66"/>
        </a:lt2>
        <a:accent1>
          <a:srgbClr val="FF9900"/>
        </a:accent1>
        <a:accent2>
          <a:srgbClr val="361B00"/>
        </a:accent2>
        <a:accent3>
          <a:srgbClr val="B8ADAA"/>
        </a:accent3>
        <a:accent4>
          <a:srgbClr val="DADADA"/>
        </a:accent4>
        <a:accent5>
          <a:srgbClr val="FFCAAA"/>
        </a:accent5>
        <a:accent6>
          <a:srgbClr val="301700"/>
        </a:accent6>
        <a:hlink>
          <a:srgbClr val="996633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6">
        <a:dk1>
          <a:srgbClr val="000000"/>
        </a:dk1>
        <a:lt1>
          <a:srgbClr val="FFFFFF"/>
        </a:lt1>
        <a:dk2>
          <a:srgbClr val="003300"/>
        </a:dk2>
        <a:lt2>
          <a:srgbClr val="FFCC66"/>
        </a:lt2>
        <a:accent1>
          <a:srgbClr val="CC9900"/>
        </a:accent1>
        <a:accent2>
          <a:srgbClr val="001600"/>
        </a:accent2>
        <a:accent3>
          <a:srgbClr val="AAADAA"/>
        </a:accent3>
        <a:accent4>
          <a:srgbClr val="DADADA"/>
        </a:accent4>
        <a:accent5>
          <a:srgbClr val="E2CAAA"/>
        </a:accent5>
        <a:accent6>
          <a:srgbClr val="001300"/>
        </a:accent6>
        <a:hlink>
          <a:srgbClr val="0066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Tuscany:Users:mcarthur:Desktop:DalhousieTemplate</Template>
  <TotalTime>4271</TotalTime>
  <Words>1252</Words>
  <Application>Microsoft Macintosh PowerPoint</Application>
  <PresentationFormat>On-screen Show (4:3)</PresentationFormat>
  <Paragraphs>301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Courier New</vt:lpstr>
      <vt:lpstr>Times</vt:lpstr>
      <vt:lpstr>Times New Roman</vt:lpstr>
      <vt:lpstr>DalhousieTemplate</vt:lpstr>
      <vt:lpstr>Biochem 3BP3  Internet of Things &amp; Big Data</vt:lpstr>
      <vt:lpstr>Bacteria are evolving drug resistance faster than we can discover new drugs</vt:lpstr>
      <vt:lpstr>Drug resistant death rate is increasing</vt:lpstr>
      <vt:lpstr>The once treatable are becoming untreatable</vt:lpstr>
      <vt:lpstr>We are at risk of entering a ‘post-antibiotic era’</vt:lpstr>
      <vt:lpstr>Overuse and misuse increase drug resistance</vt:lpstr>
      <vt:lpstr>Drug resistance is in bacterial genes</vt:lpstr>
      <vt:lpstr>Threats emerge quickly</vt:lpstr>
      <vt:lpstr>Which resistance genes are in Canada?  Which genes are moving around?  Which pose a threat?</vt:lpstr>
      <vt:lpstr>DNA Sequencing – Resistance Genes Can No Longer Hide</vt:lpstr>
      <vt:lpstr>DNA Sequencing – Resistance Genes Can No Longer Hide</vt:lpstr>
      <vt:lpstr>DNA Sequencing – Resistance Genes Can No Longer Hide</vt:lpstr>
      <vt:lpstr>What will informatics need to look like when we sequence at every hospital, clinic, and outbreak?  How do we build a surveillance network for drug resistance? </vt:lpstr>
      <vt:lpstr>Sharing Data – The Internet of Everything</vt:lpstr>
      <vt:lpstr>Sharing Data – The Internet of Everything</vt:lpstr>
      <vt:lpstr>Big Data - Creating an AMR Surveillance Network</vt:lpstr>
      <vt:lpstr>Rapid Response Strategies  Early Detection of Emergent Threats  Inform Public Policy  Guide Clinical Practice  Enable Targeted Drug Development</vt:lpstr>
      <vt:lpstr>Collaboration is Key – Academia, Government, and Industry</vt:lpstr>
      <vt:lpstr>PowerPoint Presentation</vt:lpstr>
      <vt:lpstr>Exome Sequencing and Personalized Medicine</vt:lpstr>
      <vt:lpstr>Genome Wide Association Studies (GWAS)</vt:lpstr>
      <vt:lpstr>Genome Wide Association Studies (GWAS)</vt:lpstr>
      <vt:lpstr>Proposed Internet of DNA</vt:lpstr>
      <vt:lpstr>Proposed Internet of DNA</vt:lpstr>
      <vt:lpstr>Proposed Internet of DNA</vt:lpstr>
      <vt:lpstr>Proposed Internet of DNA</vt:lpstr>
      <vt:lpstr>How are we going to move all that data?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Big Data in Biomedicine - Issues</vt:lpstr>
      <vt:lpstr>Literature is informative, but not information</vt:lpstr>
      <vt:lpstr>Literature is informative, but not information</vt:lpstr>
      <vt:lpstr>Infrastructure</vt:lpstr>
      <vt:lpstr>Infrastructure</vt:lpstr>
      <vt:lpstr>Analytical Accuracy</vt:lpstr>
      <vt:lpstr>Analytical Accuracy</vt:lpstr>
      <vt:lpstr>PowerPoint Presentation</vt:lpstr>
      <vt:lpstr>Privacy &amp; Consent</vt:lpstr>
      <vt:lpstr>Privacy &amp; Consent</vt:lpstr>
      <vt:lpstr>Data Sharing, Depersonalization, Re-Personalization</vt:lpstr>
      <vt:lpstr>Data Sharing, Depersonalization, Re-Personalization</vt:lpstr>
      <vt:lpstr>Data Sharing, Depersonalization, Re-Personalization</vt:lpstr>
      <vt:lpstr>PowerPoint Presentation</vt:lpstr>
    </vt:vector>
  </TitlesOfParts>
  <Company>Marine Biological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G. McArthur</dc:creator>
  <cp:lastModifiedBy>McArthur, Andrew</cp:lastModifiedBy>
  <cp:revision>1714</cp:revision>
  <dcterms:created xsi:type="dcterms:W3CDTF">2013-12-16T15:15:05Z</dcterms:created>
  <dcterms:modified xsi:type="dcterms:W3CDTF">2020-12-08T17:15:53Z</dcterms:modified>
</cp:coreProperties>
</file>